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56" r:id="rId3"/>
    <p:sldId id="257" r:id="rId4"/>
    <p:sldId id="266" r:id="rId5"/>
    <p:sldId id="261" r:id="rId6"/>
    <p:sldId id="265" r:id="rId7"/>
    <p:sldId id="262" r:id="rId8"/>
    <p:sldId id="263" r:id="rId9"/>
  </p:sldIdLst>
  <p:sldSz cx="9144000" cy="6858000" type="screen4x3"/>
  <p:notesSz cx="6796088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3"/>
    <p:restoredTop sz="94626"/>
  </p:normalViewPr>
  <p:slideViewPr>
    <p:cSldViewPr>
      <p:cViewPr>
        <p:scale>
          <a:sx n="82" d="100"/>
          <a:sy n="82" d="100"/>
        </p:scale>
        <p:origin x="-157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98" y="-108"/>
      </p:cViewPr>
      <p:guideLst>
        <p:guide orient="horz" pos="3126"/>
        <p:guide pos="2141"/>
      </p:guideLst>
    </p:cSldViewPr>
  </p:notes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4718" cy="495792"/>
          </a:xfrm>
          <a:prstGeom prst="rect">
            <a:avLst/>
          </a:prstGeom>
        </p:spPr>
        <p:txBody>
          <a:bodyPr vert="horz" lIns="88191" tIns="44095" rIns="88191" bIns="44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53" y="2"/>
            <a:ext cx="2944717" cy="495792"/>
          </a:xfrm>
          <a:prstGeom prst="rect">
            <a:avLst/>
          </a:prstGeom>
        </p:spPr>
        <p:txBody>
          <a:bodyPr vert="horz" lIns="88191" tIns="44095" rIns="88191" bIns="44095" rtlCol="0"/>
          <a:lstStyle>
            <a:lvl1pPr algn="r">
              <a:defRPr sz="1200"/>
            </a:lvl1pPr>
          </a:lstStyle>
          <a:p>
            <a:fld id="{821581FB-AE3A-487C-86BE-FD2AAA037660}" type="datetimeFigureOut">
              <a:rPr kumimoji="1" lang="ja-JP" altLang="en-US" smtClean="0"/>
              <a:t>2024/6/16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29307"/>
            <a:ext cx="2944718" cy="495792"/>
          </a:xfrm>
          <a:prstGeom prst="rect">
            <a:avLst/>
          </a:prstGeom>
        </p:spPr>
        <p:txBody>
          <a:bodyPr vert="horz" lIns="88191" tIns="44095" rIns="88191" bIns="44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53" y="9429307"/>
            <a:ext cx="2944717" cy="495792"/>
          </a:xfrm>
          <a:prstGeom prst="rect">
            <a:avLst/>
          </a:prstGeom>
        </p:spPr>
        <p:txBody>
          <a:bodyPr vert="horz" lIns="88191" tIns="44095" rIns="88191" bIns="44095" rtlCol="0" anchor="b"/>
          <a:lstStyle>
            <a:lvl1pPr algn="r">
              <a:defRPr sz="1200"/>
            </a:lvl1pPr>
          </a:lstStyle>
          <a:p>
            <a:fld id="{B77D5047-0097-4C2C-A1D2-45B876B71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821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075ECEA2-59FC-5C4B-972F-63F644D1A9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2944396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38" tIns="47768" rIns="95538" bIns="4776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BED91FC7-AB9A-B849-8654-178B64AA26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693" y="5"/>
            <a:ext cx="2944396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38" tIns="47768" rIns="95538" bIns="477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xmlns="" id="{43DBA9D9-A0F6-D648-B20A-352D341C6D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1E7FA5F4-7A6B-3F47-ABD9-5D463BF160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29" y="4715588"/>
            <a:ext cx="4984635" cy="446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38" tIns="47768" rIns="95538" bIns="47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CED84872-E0C6-294D-BFC1-E3C908AD89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602"/>
            <a:ext cx="2944396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38" tIns="47768" rIns="95538" bIns="4776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C3DB6AAE-A957-3D40-8DDA-42CB5B59E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93" y="9429602"/>
            <a:ext cx="2944396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38" tIns="47768" rIns="95538" bIns="477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7971282-5068-D841-BE23-B0394161D1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7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ＭＳ Ｐゴシック" pitchFamily="3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8A91956B-A2F6-984C-BEEC-BC7A51DD5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631067" indent="-391537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33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0726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80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00304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52531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4757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6983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2E9E00-D3B2-4A45-B5D2-705A4C779BD5}" type="slidenum">
              <a:rPr lang="en-US" altLang="ja-JP" sz="1300"/>
              <a:pPr/>
              <a:t>2</a:t>
            </a:fld>
            <a:endParaRPr lang="en-US" altLang="ja-JP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35EBCD48-358F-6844-A823-2FD2BDD2D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CF9066E2-097F-CA4C-84A3-955941FBF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xmlns="" id="{4DD1FA63-7581-E14C-81D2-94B9078DE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631067" indent="-391537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33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0726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80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00304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52531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4757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6983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8EF872-0993-2049-A957-7E0AE433EA58}" type="slidenum">
              <a:rPr lang="en-US" altLang="ja-JP" sz="1300"/>
              <a:pPr/>
              <a:t>3</a:t>
            </a:fld>
            <a:endParaRPr lang="en-US" altLang="ja-JP" sz="13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5ECBE68E-6B59-1B4C-9D43-FFEC8D699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265CA065-55EF-4D4B-BEFC-A362B2CC5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xmlns="" id="{A9C26B55-74B3-1B42-B04C-41539C242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631067" indent="-391537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33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0726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8075" indent="-238676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00304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52531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4757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6983" indent="-23867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9272DE-B57F-2740-9DF7-9C8DEECB7534}" type="slidenum">
              <a:rPr lang="en-US" altLang="ja-JP" sz="1300"/>
              <a:pPr/>
              <a:t>8</a:t>
            </a:fld>
            <a:endParaRPr lang="en-US" altLang="ja-JP" sz="13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0E1BF4E2-7802-2943-981F-A6EE1BF42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4E0A75BE-E79A-D442-9FFF-848863CF6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FA596B5-E540-0244-8B69-C5D50221D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D478DCC-D21E-AE4D-8115-CF99FCB4E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A9AB023-FBD5-004A-8BF0-EFD8EAEC7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8111-5258-134B-A2AE-8358C699182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6632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5B66C80-1E4A-9A4D-A4BF-1D4F0833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07B6F9C-BDCB-FB49-8B49-C4EEFE1CB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9FAFF84-250C-3745-96B9-FF22A1A90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B197-BB14-864B-B399-14F6809A7ACA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1817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E8AADCE-92C8-B042-A91E-D42F7A3E5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515ED73-21A6-554D-96ED-4BA0A4E7A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22531A9-EF3C-E746-8BB0-E730455E7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E69A-115E-E441-8FF0-E60B21A7431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08999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A6E5AB0-8D96-0846-BB56-EC33330A3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DBA898-9D5E-7142-B210-1803BC1E4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5EB53B6-3B44-2F4B-BEDF-F9CA7DA92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97D77-7B57-7A46-B810-286687F7017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303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54A9CA9-C28B-7E4B-AF0F-873310BFD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4AFE749-9C9A-004F-A62E-1E42671E7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A3F1DAC-3C89-374D-981E-BD4D1D86C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5D60-35D3-1B45-8AF9-3E8DB4F405B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84964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377CD30-49C7-2142-9C4A-665569BD0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141FCFD-0A00-FF44-A1EC-7987A2F54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6F7913B-58AF-4E4A-A9EA-60CEA6D41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64C5-CDEB-9644-99A6-67C34A130C1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9260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A0885C5-3A3B-9247-9C74-0B30EF0EC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94A6C13-2B4F-2D48-BA86-804DFD0A1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39AC5B-B6FE-C549-9268-17A466BD5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824C-B5A0-D64F-B0FD-E00933DB48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999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86C1FE8-B3E9-B447-89BC-1FD499454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EB9DB88-20D8-6948-832E-FB1D3183F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A67EF2A-1B75-BF4D-BB3E-D9A515B37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C33C-CC5C-9E41-85E2-C193694DA7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6728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5E74D06-9640-CC49-B0AD-087860407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04E5EB3-278F-BF46-8956-5FABD0D74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4704046-FC40-514F-AA3B-313E5AF01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AD39-FEE9-7A48-9807-FD805135C9A7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3782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B498474-8D00-3D40-9DBB-1EBE7AB90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C7551B9-938D-0940-BE41-C8D844BA9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A7CE3DE-6A32-2448-85CF-863DC743B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69A1-70D4-D444-80A2-BB6421352444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72495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933A3-0B27-5B46-97C2-0EF3A1226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5CCB840-297A-DC4C-BA33-FFF89BC5A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9A2EDB-7039-A648-AE34-1182C0C22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1D70-CE4E-C940-B2AC-3FFA47690B8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9078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09C820-8DA9-E941-A13F-307C2686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CA92CE-FA4C-4142-A1FC-285CBADC1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F2B183-97FB-C740-8731-000897673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39FE-DD91-F04D-B0A6-147EE916C68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514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0A72525-91D6-7146-81AD-334B11E89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B4DBFCC-986E-B142-97DD-1A8056756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15DCAD0-8B91-CA4F-B612-9E41F3C799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BF1911B-2D8F-5D41-A204-CEAC37D2F0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3874E1A-6797-684F-823D-A1C6B049BF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/>
            </a:lvl1pPr>
          </a:lstStyle>
          <a:p>
            <a:pPr>
              <a:defRPr/>
            </a:pPr>
            <a:fld id="{4EDC5E13-DB0E-FD45-A55B-0071D7B2CD69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onen.net/2024%e5%b9%b4%e5%ba%a6%e7%a5%9e%e5%ad%a6%e6%a0%a1%e9%80%b1%e9%96%9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DDE32F0-8C03-2760-BE73-C50186134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ja-JP" altLang="en-US" b="1" u="sng" dirty="0"/>
              <a:t>神学校週間によせて</a:t>
            </a:r>
            <a:endParaRPr kumimoji="1" lang="ja-JP" altLang="en-US" b="1" u="sng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CCB52C98-1B40-0DE4-EC51-F75F6DF7CDED}"/>
              </a:ext>
            </a:extLst>
          </p:cNvPr>
          <p:cNvSpPr txBox="1">
            <a:spLocks/>
          </p:cNvSpPr>
          <p:nvPr/>
        </p:nvSpPr>
        <p:spPr bwMode="auto">
          <a:xfrm>
            <a:off x="592978" y="16002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9pPr>
          </a:lstStyle>
          <a:p>
            <a:r>
              <a:rPr lang="ja-JP" altLang="en-US" sz="2800" kern="0" dirty="0">
                <a:ea typeface="Hiragino Maru Gothic Pro W4" panose="020F0400000000000000"/>
              </a:rPr>
              <a:t>神学校週間アピール用のパワーポイント資料</a:t>
            </a:r>
            <a:r>
              <a:rPr lang="en-US" altLang="ja-JP" sz="2800" kern="0" dirty="0">
                <a:ea typeface="Hiragino Maru Gothic Pro W4" panose="020F0400000000000000"/>
              </a:rPr>
              <a:t/>
            </a:r>
            <a:br>
              <a:rPr lang="en-US" altLang="ja-JP" sz="2800" kern="0" dirty="0">
                <a:ea typeface="Hiragino Maru Gothic Pro W4" panose="020F0400000000000000"/>
              </a:rPr>
            </a:br>
            <a:r>
              <a:rPr lang="ja-JP" altLang="en-US" sz="2800" kern="0" dirty="0">
                <a:ea typeface="Hiragino Maru Gothic Pro W4" panose="020F0400000000000000"/>
              </a:rPr>
              <a:t>をご利用ください。</a:t>
            </a:r>
            <a:endParaRPr lang="en-US" altLang="ja-JP" sz="2800" kern="0" dirty="0">
              <a:ea typeface="Hiragino Maru Gothic Pro W4" panose="020F0400000000000000"/>
            </a:endParaRPr>
          </a:p>
          <a:p>
            <a:endParaRPr lang="en-US" altLang="ja-JP" sz="2800" kern="0" dirty="0">
              <a:ea typeface="Hiragino Maru Gothic Pro W4" panose="020F0400000000000000"/>
            </a:endParaRPr>
          </a:p>
          <a:p>
            <a:pPr algn="l"/>
            <a:r>
              <a:rPr lang="ja-JP" altLang="en-US" sz="2800" kern="0" dirty="0">
                <a:ea typeface="Hiragino Maru Gothic Pro W4" panose="020F0400000000000000"/>
              </a:rPr>
              <a:t>● 資料</a:t>
            </a:r>
            <a:r>
              <a:rPr lang="ja-JP" altLang="en-US" sz="2800" kern="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2800" kern="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PPT</a:t>
            </a:r>
            <a:r>
              <a:rPr lang="ja-JP" altLang="en-US" sz="2800" kern="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lang="ja-JP" altLang="en-US" sz="2800" kern="0" dirty="0">
                <a:ea typeface="Hiragino Maru Gothic Pro W4" panose="020F0400000000000000"/>
              </a:rPr>
              <a:t>の格納先</a:t>
            </a:r>
            <a:endParaRPr lang="en-US" altLang="ja-JP" sz="2800" kern="0" dirty="0">
              <a:ea typeface="Hiragino Maru Gothic Pro W4" panose="020F0400000000000000"/>
            </a:endParaRPr>
          </a:p>
          <a:p>
            <a:pPr marL="358775" indent="184150" algn="l"/>
            <a:r>
              <a:rPr lang="en-US" altLang="ja-JP" sz="1800" dirty="0">
                <a:hlinkClick r:id="rId2"/>
              </a:rPr>
              <a:t>2024</a:t>
            </a:r>
            <a:r>
              <a:rPr lang="ja-JP" altLang="en-US" sz="1800" dirty="0">
                <a:hlinkClick r:id="rId2"/>
              </a:rPr>
              <a:t>年度神学校週間 </a:t>
            </a:r>
            <a:r>
              <a:rPr lang="en-US" altLang="ja-JP" sz="1800" dirty="0">
                <a:hlinkClick r:id="rId2"/>
              </a:rPr>
              <a:t>| </a:t>
            </a:r>
            <a:r>
              <a:rPr lang="ja-JP" altLang="en-US" sz="1800" dirty="0">
                <a:hlinkClick r:id="rId2"/>
              </a:rPr>
              <a:t>日本バプテスト連盟</a:t>
            </a:r>
            <a:endParaRPr lang="en-US" altLang="ja-JP" sz="1800" dirty="0">
              <a:hlinkClick r:id="rId2"/>
            </a:endParaRPr>
          </a:p>
          <a:p>
            <a:pPr marL="358775" indent="184150" algn="l"/>
            <a:r>
              <a:rPr lang="ja-JP" altLang="en-US" sz="1800" dirty="0">
                <a:hlinkClick r:id="rId2"/>
              </a:rPr>
              <a:t>全国壮年会連合 </a:t>
            </a:r>
            <a:r>
              <a:rPr lang="en-US" altLang="ja-JP" sz="1800" dirty="0">
                <a:hlinkClick r:id="rId2"/>
              </a:rPr>
              <a:t>(sonen.net) </a:t>
            </a:r>
            <a:r>
              <a:rPr lang="ja-JP" altLang="en-US" sz="2800" dirty="0">
                <a:latin typeface="+mj-ea"/>
                <a:ea typeface="Hiragino Maru Gothic Pro W4" panose="020F0400000000000000"/>
              </a:rPr>
              <a:t>　</a:t>
            </a:r>
            <a:endParaRPr lang="en-US" altLang="ja-JP" sz="2800" dirty="0">
              <a:latin typeface="+mj-ea"/>
              <a:ea typeface="Hiragino Maru Gothic Pro W4" panose="020F0400000000000000"/>
            </a:endParaRPr>
          </a:p>
          <a:p>
            <a:pPr algn="l"/>
            <a:r>
              <a:rPr lang="en-US" altLang="ja-JP" sz="2800" kern="0" dirty="0">
                <a:solidFill>
                  <a:schemeClr val="tx1"/>
                </a:solidFill>
                <a:latin typeface="+mj-ea"/>
                <a:ea typeface="Hiragino Maru Gothic Pro W4" panose="020F0400000000000000"/>
              </a:rPr>
              <a:t/>
            </a:r>
            <a:br>
              <a:rPr lang="en-US" altLang="ja-JP" sz="2800" kern="0" dirty="0">
                <a:solidFill>
                  <a:schemeClr val="tx1"/>
                </a:solidFill>
                <a:latin typeface="+mj-ea"/>
                <a:ea typeface="Hiragino Maru Gothic Pro W4" panose="020F0400000000000000"/>
              </a:rPr>
            </a:br>
            <a:r>
              <a:rPr lang="ja-JP" altLang="en-US" sz="2800" kern="0" dirty="0">
                <a:solidFill>
                  <a:schemeClr val="tx1"/>
                </a:solidFill>
                <a:latin typeface="+mj-ea"/>
                <a:ea typeface="Hiragino Maru Gothic Pro W4" panose="020F0400000000000000"/>
              </a:rPr>
              <a:t>● </a:t>
            </a:r>
            <a:r>
              <a:rPr lang="en-US" altLang="ja-JP" sz="2800" kern="0" dirty="0">
                <a:solidFill>
                  <a:schemeClr val="tx1"/>
                </a:solidFill>
                <a:latin typeface="+mj-ea"/>
                <a:ea typeface="Hiragino Maru Gothic Pro W4" panose="020F0400000000000000"/>
              </a:rPr>
              <a:t>7</a:t>
            </a:r>
            <a:r>
              <a:rPr lang="ja-JP" altLang="en-US" sz="2800" kern="0" dirty="0">
                <a:solidFill>
                  <a:schemeClr val="tx1"/>
                </a:solidFill>
                <a:latin typeface="+mj-ea"/>
                <a:ea typeface="Hiragino Maru Gothic Pro W4" panose="020F0400000000000000"/>
              </a:rPr>
              <a:t>ページの</a:t>
            </a:r>
            <a:r>
              <a:rPr lang="ja-JP" altLang="en-US" sz="2800" dirty="0">
                <a:solidFill>
                  <a:schemeClr val="tx1"/>
                </a:solidFill>
                <a:latin typeface="ＤＦＰ太丸ゴシック体" charset="-128"/>
                <a:ea typeface="Hiragino Maru Gothic Pro W4" panose="020F0400000000000000"/>
              </a:rPr>
              <a:t>私達の</a:t>
            </a:r>
            <a:r>
              <a:rPr lang="ja-JP" altLang="en-US" sz="2800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/>
              </a:rPr>
              <a:t>教会の献金実績に</a:t>
            </a:r>
            <a:endParaRPr lang="en-US" altLang="ja-JP" sz="2800" dirty="0">
              <a:solidFill>
                <a:schemeClr val="tx1"/>
              </a:solidFill>
              <a:latin typeface="Hiragino Maru Gothic Pro W4" panose="020F0400000000000000" pitchFamily="34" charset="-128"/>
              <a:ea typeface="Hiragino Maru Gothic Pro W4" panose="020F0400000000000000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/>
              </a:rPr>
              <a:t>  ついて記入してアピールに使ってください。</a:t>
            </a:r>
            <a:endParaRPr lang="en-US" altLang="ja-JP" sz="2800" kern="0" dirty="0">
              <a:solidFill>
                <a:schemeClr val="tx1"/>
              </a:solidFill>
              <a:latin typeface="+mj-ea"/>
              <a:ea typeface="Hiragino Maru Gothic Pro W4" panose="020F040000000000000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39" y="2508419"/>
            <a:ext cx="15716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936869" y="5680133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日本バプテスト連盟全国壮年会連合</a:t>
            </a:r>
          </a:p>
        </p:txBody>
      </p:sp>
    </p:spTree>
    <p:extLst>
      <p:ext uri="{BB962C8B-B14F-4D97-AF65-F5344CB8AC3E}">
        <p14:creationId xmlns:p14="http://schemas.microsoft.com/office/powerpoint/2010/main" val="42629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626F195B-B965-C246-9DF2-10319496D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2024</a:t>
            </a:r>
            <a:r>
              <a:rPr lang="ja-JP" altLang="en-US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年度</a:t>
            </a:r>
            <a:r>
              <a:rPr lang="en-US" altLang="ja-JP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/>
            </a:r>
            <a:br>
              <a:rPr lang="en-US" altLang="ja-JP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</a:br>
            <a:r>
              <a:rPr lang="ja-JP" altLang="en-US" sz="36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日本バプテスト連盟全国壮年会連合</a:t>
            </a: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《</a:t>
            </a:r>
            <a:r>
              <a:rPr lang="ja-JP" altLang="en-US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神学校週間</a:t>
            </a:r>
            <a: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》</a:t>
            </a:r>
            <a:b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6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23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(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)〜6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30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(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)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（毎年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6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月の第４主日から）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2400" b="1" u="sng" dirty="0">
                <a:solidFill>
                  <a:srgbClr val="00B0F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伝道者養成</a:t>
            </a:r>
            <a:r>
              <a:rPr lang="ja-JP" altLang="en-US" sz="2400" b="1" u="sng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の働きを担いましょう</a:t>
            </a: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新たに神学校で学ぶ献身者が</a:t>
            </a: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　起こされますように祈りましょう。</a:t>
            </a: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sz="2400" b="1" dirty="0">
                <a:solidFill>
                  <a:srgbClr val="3033E8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</a:t>
            </a:r>
            <a:r>
              <a:rPr lang="ja-JP" altLang="en-US" sz="2400" b="1" dirty="0">
                <a:solidFill>
                  <a:srgbClr val="0000FF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献金　</a:t>
            </a:r>
            <a:r>
              <a:rPr lang="ja-JP" altLang="en-US" sz="24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目標　</a:t>
            </a:r>
            <a:r>
              <a:rPr lang="en-US" altLang="ja-JP" sz="24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2,500</a:t>
            </a:r>
            <a:r>
              <a:rPr lang="ja-JP" altLang="en-US" sz="24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万円</a:t>
            </a:r>
            <a:r>
              <a:rPr lang="en-US" altLang="ja-JP" sz="24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/>
            </a:r>
            <a:br>
              <a:rPr lang="en-US" altLang="ja-JP" sz="24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</a:br>
            <a:r>
              <a:rPr lang="en-US" altLang="ja-JP" sz="3200" b="1" dirty="0">
                <a:ea typeface="ヒラギノ丸ゴ ProN W4" panose="020F0400000000000000" pitchFamily="34" charset="-128"/>
              </a:rPr>
              <a:t/>
            </a:r>
            <a:br>
              <a:rPr lang="en-US" altLang="ja-JP" sz="3200" b="1" dirty="0">
                <a:ea typeface="ヒラギノ丸ゴ ProN W4" panose="020F0400000000000000" pitchFamily="34" charset="-128"/>
              </a:rPr>
            </a:b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C48F7E1A-A030-F3FC-F0D8-BEF28189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28111-5258-134B-A2AE-8358C6991820}" type="slidenum">
              <a:rPr lang="en-US" altLang="ja-JP" smtClean="0"/>
              <a:pPr>
                <a:defRPr/>
              </a:pPr>
              <a:t>2</a:t>
            </a:fld>
            <a:endParaRPr lang="en-US" altLang="ja-JP" sz="14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9D1F8879-A291-734F-999F-7EC027F39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600200"/>
            <a:ext cx="7315200" cy="4967178"/>
          </a:xfrm>
        </p:spPr>
        <p:txBody>
          <a:bodyPr anchor="t"/>
          <a:lstStyle/>
          <a:p>
            <a:pPr algn="l" eaLnBrk="1" hangingPunct="1"/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2017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2,298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2018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1,986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2019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1,944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2020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1,603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2021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1,588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2022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1,555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2023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1,577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270DBA0D-FD77-C249-9F2E-F64CC9DF5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772400" cy="838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400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神学生奨学金献金実績の推移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AE00B98A-0366-5BD8-78D2-7CFAF36E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3</a:t>
            </a:fld>
            <a:endParaRPr lang="en-US" altLang="ja-JP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>
            <a:extLst>
              <a:ext uri="{FF2B5EF4-FFF2-40B4-BE49-F238E27FC236}">
                <a16:creationId xmlns:a16="http://schemas.microsoft.com/office/drawing/2014/main" xmlns="" id="{493830EB-B22A-BC4E-854D-51FDAB705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28650"/>
            <a:ext cx="7772400" cy="1447800"/>
          </a:xfrm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3D12F6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◎無牧師の教会が増えている</a:t>
            </a:r>
          </a:p>
        </p:txBody>
      </p:sp>
      <p:sp>
        <p:nvSpPr>
          <p:cNvPr id="17410" name="コンテンツ プレースホルダー 2">
            <a:extLst>
              <a:ext uri="{FF2B5EF4-FFF2-40B4-BE49-F238E27FC236}">
                <a16:creationId xmlns:a16="http://schemas.microsoft.com/office/drawing/2014/main" xmlns="" id="{63D50A80-1F58-574B-8D2A-34AC8953F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628650"/>
            <a:ext cx="7543800" cy="9715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●現在、連盟の無牧師教会・伝道所</a:t>
            </a: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/>
              <a:t>　</a:t>
            </a:r>
            <a:r>
              <a:rPr lang="en-US" altLang="ja-JP" sz="2800" dirty="0"/>
              <a:t>(</a:t>
            </a:r>
            <a:r>
              <a:rPr lang="ja-JP" altLang="en-US" sz="2800" dirty="0"/>
              <a:t>専任牧師のいない教会）は、</a:t>
            </a:r>
            <a:r>
              <a:rPr lang="en-US" altLang="ja-JP" sz="2800" dirty="0"/>
              <a:t>24</a:t>
            </a:r>
            <a:r>
              <a:rPr lang="ja-JP" altLang="en-US" sz="2800" dirty="0"/>
              <a:t>年</a:t>
            </a:r>
            <a:r>
              <a:rPr lang="en-US" altLang="ja-JP" sz="2800" dirty="0"/>
              <a:t>5</a:t>
            </a:r>
            <a:r>
              <a:rPr lang="ja-JP" altLang="en-US" sz="2800" dirty="0"/>
              <a:t>月</a:t>
            </a:r>
            <a:r>
              <a:rPr lang="en-US" altLang="ja-JP" sz="2800" dirty="0"/>
              <a:t>17</a:t>
            </a:r>
            <a:r>
              <a:rPr lang="ja-JP" altLang="en-US" sz="2800" dirty="0"/>
              <a:t>日現在</a:t>
            </a:r>
            <a:endParaRPr lang="en-US" altLang="ja-JP" sz="2800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solidFill>
                  <a:srgbClr val="FF0000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　　　　　　　</a:t>
            </a:r>
            <a:r>
              <a:rPr lang="en-US" altLang="ja-JP" sz="3600" dirty="0">
                <a:solidFill>
                  <a:srgbClr val="FF0000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46/316</a:t>
            </a:r>
            <a:r>
              <a:rPr lang="ja-JP" altLang="en-US" sz="2800" dirty="0"/>
              <a:t>（教会</a:t>
            </a:r>
            <a:r>
              <a:rPr lang="en-US" altLang="ja-JP" sz="2800" dirty="0"/>
              <a:t>40</a:t>
            </a:r>
            <a:r>
              <a:rPr lang="ja-JP" altLang="en-US" sz="2800" dirty="0" err="1"/>
              <a:t>，</a:t>
            </a:r>
            <a:r>
              <a:rPr lang="ja-JP" altLang="en-US" sz="2800" dirty="0" smtClean="0"/>
              <a:t>伝道所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ja-JP" altLang="en-US" sz="1800" dirty="0" smtClean="0">
                <a:solidFill>
                  <a:srgbClr val="FF0000"/>
                </a:solidFill>
              </a:rPr>
              <a:t>　　　　　　　　　　　　　　　　　　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表記上</a:t>
            </a:r>
            <a:r>
              <a:rPr lang="ja-JP" altLang="en-US" sz="1400" b="1" dirty="0">
                <a:solidFill>
                  <a:srgbClr val="FF0000"/>
                </a:solidFill>
              </a:rPr>
              <a:t>の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修正：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6/16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に伝道所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16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名を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6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名に修正しました。</a:t>
            </a:r>
            <a:r>
              <a:rPr lang="en-US" altLang="ja-JP" sz="1800" dirty="0">
                <a:solidFill>
                  <a:srgbClr val="FF0000"/>
                </a:solidFill>
              </a:rPr>
              <a:t/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dirty="0"/>
              <a:t>●加えて、牧師の高齢化も懸念されます。</a:t>
            </a: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●牧師の養成は急務です。</a:t>
            </a:r>
          </a:p>
        </p:txBody>
      </p:sp>
      <p:sp>
        <p:nvSpPr>
          <p:cNvPr id="17413" name="下矢印 12">
            <a:extLst>
              <a:ext uri="{FF2B5EF4-FFF2-40B4-BE49-F238E27FC236}">
                <a16:creationId xmlns:a16="http://schemas.microsoft.com/office/drawing/2014/main" xmlns="" id="{2A35B40C-37BA-484F-9AC2-A38E83554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89725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B85A0AF-72C9-46C4-48D1-CD5B52FD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4</a:t>
            </a:fld>
            <a:endParaRPr lang="en-US" altLang="ja-JP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>
            <a:extLst>
              <a:ext uri="{FF2B5EF4-FFF2-40B4-BE49-F238E27FC236}">
                <a16:creationId xmlns:a16="http://schemas.microsoft.com/office/drawing/2014/main" xmlns="" id="{7CCBA78D-DF6B-6248-8C4E-3AD739DC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81000"/>
            <a:ext cx="777240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b="1" dirty="0">
                <a:solidFill>
                  <a:srgbClr val="008000"/>
                </a:solidFill>
                <a:latin typeface="ＭＳ ゴシック" panose="020B0609070205080204" pitchFamily="49" charset="-128"/>
                <a:ea typeface="Hiragino Maru Gothic Pro W4" panose="020F0400000000000000" pitchFamily="34" charset="-128"/>
              </a:rPr>
              <a:t>24</a:t>
            </a:r>
            <a:r>
              <a:rPr lang="ja-JP" altLang="en-US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年度貸与奨学金の状況</a:t>
            </a:r>
            <a: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dirty="0"/>
          </a:p>
        </p:txBody>
      </p:sp>
      <p:sp>
        <p:nvSpPr>
          <p:cNvPr id="20482" name="コンテンツ プレースホルダ 2">
            <a:extLst>
              <a:ext uri="{FF2B5EF4-FFF2-40B4-BE49-F238E27FC236}">
                <a16:creationId xmlns:a16="http://schemas.microsoft.com/office/drawing/2014/main" xmlns="" id="{E1DB321D-2107-D04F-A473-B46E6668FD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西南神学部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6</a:t>
            </a: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奨学金給付・貸与者名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</a:p>
          <a:p>
            <a:pPr indent="458788" eaLnBrk="1" hangingPunct="1">
              <a:buFontTx/>
              <a:buNone/>
              <a:tabLst>
                <a:tab pos="2241550" algn="l"/>
              </a:tabLst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博士前期　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　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indent="458788" eaLnBrk="1" hangingPunct="1">
              <a:buFontTx/>
              <a:buNone/>
              <a:tabLst>
                <a:tab pos="2241550" algn="l"/>
              </a:tabLst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神学専攻科  　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　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indent="458788" eaLnBrk="1" hangingPunct="1">
              <a:buFontTx/>
              <a:buNone/>
              <a:tabLst>
                <a:tab pos="2241550" algn="l"/>
              </a:tabLst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学部　　    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4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名、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indent="458788" eaLnBrk="1" hangingPunct="1">
              <a:buFontTx/>
              <a:buNone/>
              <a:tabLst>
                <a:tab pos="2420938" algn="l"/>
              </a:tabLst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選科　　    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名、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東京バプ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4 </a:t>
            </a:r>
            <a:r>
              <a:rPr lang="en-US" altLang="ja-JP" sz="2800" b="1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</a:t>
            </a:r>
            <a:r>
              <a:rPr lang="ja-JP" altLang="en-US" sz="2800" b="1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奨学金貸与予定者名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  <a:r>
              <a:rPr lang="ja-JP" altLang="en-US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endParaRPr lang="en-US" altLang="ja-JP" dirty="0">
              <a:solidFill>
                <a:srgbClr val="3366FF"/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神学専攻科 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4  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　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九州バプ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0  </a:t>
            </a:r>
            <a:r>
              <a:rPr lang="ja-JP" altLang="en-US" sz="2800" b="1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奨学金貸与予定者名</a:t>
            </a:r>
            <a:r>
              <a:rPr lang="en-US" altLang="ja-JP" sz="2800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endParaRPr lang="en-US" altLang="ja-JP" sz="2400" dirty="0">
              <a:solidFill>
                <a:srgbClr val="008000"/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28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E59AE0DB-4582-EDAE-F263-220A6813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5</a:t>
            </a:fld>
            <a:endParaRPr lang="en-US" altLang="ja-JP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>
            <a:extLst>
              <a:ext uri="{FF2B5EF4-FFF2-40B4-BE49-F238E27FC236}">
                <a16:creationId xmlns:a16="http://schemas.microsoft.com/office/drawing/2014/main" xmlns="" id="{4BAA4F58-0122-4249-8B10-ED6F943D6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20000" cy="762000"/>
          </a:xfrm>
        </p:spPr>
        <p:txBody>
          <a:bodyPr/>
          <a:lstStyle/>
          <a:p>
            <a:pPr algn="l" eaLnBrk="1" hangingPunct="1"/>
            <a:r>
              <a:rPr lang="en-US" altLang="ja-JP" sz="36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23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年度神学生貸与・給付奨学金実績</a:t>
            </a:r>
            <a:endParaRPr lang="ja-JP" altLang="en-US" sz="2400" b="1" dirty="0">
              <a:solidFill>
                <a:srgbClr val="008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1507" name="テキスト ボックス 4">
            <a:extLst>
              <a:ext uri="{FF2B5EF4-FFF2-40B4-BE49-F238E27FC236}">
                <a16:creationId xmlns:a16="http://schemas.microsoft.com/office/drawing/2014/main" xmlns="" id="{0BAC28B2-6355-DE4D-B9AF-5007151C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543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西南神学生奨学金制度運営費用    </a:t>
            </a:r>
            <a:r>
              <a:rPr lang="en-US" altLang="ja-JP" sz="2800" dirty="0"/>
              <a:t>8,604,000</a:t>
            </a:r>
            <a:r>
              <a:rPr lang="ja-JP" altLang="en-US" sz="2800" dirty="0"/>
              <a:t>　　</a:t>
            </a:r>
            <a:endParaRPr lang="en-US" altLang="ja-JP" sz="28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東バプ神学生奨学金支援費用　　　</a:t>
            </a:r>
            <a:r>
              <a:rPr lang="en-US" altLang="ja-JP" sz="2800" dirty="0"/>
              <a:t>800,000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九バプ神学生奨学金支援費用　　</a:t>
            </a:r>
            <a:r>
              <a:rPr lang="en-US" altLang="ja-JP" sz="2800" dirty="0"/>
              <a:t>  120,000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　　　　　</a:t>
            </a:r>
            <a:r>
              <a:rPr lang="en-US" altLang="ja-JP" sz="2800" dirty="0"/>
              <a:t>       </a:t>
            </a:r>
            <a:r>
              <a:rPr lang="ja-JP" altLang="en-US" sz="2800" u="sng" dirty="0"/>
              <a:t>支出計　　　　　　　　　 　</a:t>
            </a:r>
            <a:r>
              <a:rPr lang="en-US" altLang="ja-JP" sz="2800" u="sng" dirty="0">
                <a:solidFill>
                  <a:srgbClr val="FF0000"/>
                </a:solidFill>
              </a:rPr>
              <a:t>9,524,000</a:t>
            </a:r>
            <a:endParaRPr lang="ja-JP" altLang="en-US" sz="2800" u="sng" dirty="0">
              <a:solidFill>
                <a:srgbClr val="FF0000"/>
              </a:solidFill>
            </a:endParaRPr>
          </a:p>
        </p:txBody>
      </p:sp>
      <p:sp>
        <p:nvSpPr>
          <p:cNvPr id="21508" name="テキスト ボックス 7">
            <a:extLst>
              <a:ext uri="{FF2B5EF4-FFF2-40B4-BE49-F238E27FC236}">
                <a16:creationId xmlns:a16="http://schemas.microsoft.com/office/drawing/2014/main" xmlns="" id="{114C2C77-F9E0-184E-97C9-D9F3A18CA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81400"/>
            <a:ext cx="762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24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年度神学生貸与・給付奨学金予定</a:t>
            </a:r>
            <a:endParaRPr lang="en-US" altLang="ja-JP" sz="3600" b="1" dirty="0">
              <a:solidFill>
                <a:srgbClr val="008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23</a:t>
            </a:r>
            <a:r>
              <a:rPr lang="ja-JP" altLang="en-US" sz="24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年度を参考予測）</a:t>
            </a:r>
            <a:endParaRPr lang="ja-JP" altLang="en-US" sz="24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1509" name="テキスト ボックス 9">
            <a:extLst>
              <a:ext uri="{FF2B5EF4-FFF2-40B4-BE49-F238E27FC236}">
                <a16:creationId xmlns:a16="http://schemas.microsoft.com/office/drawing/2014/main" xmlns="" id="{E628C575-1D2F-5F46-AF62-55D9B7F53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808" y="4458831"/>
            <a:ext cx="719239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西南神学生奨学金制度運営費用 </a:t>
            </a:r>
            <a:r>
              <a:rPr lang="en-US" altLang="ja-JP" sz="2800" dirty="0"/>
              <a:t> 7,450</a:t>
            </a:r>
            <a:r>
              <a:rPr lang="en-US" altLang="ja-JP" sz="2800" dirty="0">
                <a:latin typeface="+mn-lt"/>
              </a:rPr>
              <a:t>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  </a:t>
            </a:r>
            <a:r>
              <a:rPr lang="ja-JP" altLang="en-US" sz="2800" dirty="0"/>
              <a:t>　東バプ神学生奨学金支援費用  　　</a:t>
            </a:r>
            <a:r>
              <a:rPr lang="en-US" altLang="ja-JP" sz="2800" dirty="0"/>
              <a:t>640,000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ja-JP" altLang="en-US" sz="2800" dirty="0"/>
              <a:t>九バプ神学生奨学金支援費用　 </a:t>
            </a:r>
            <a:r>
              <a:rPr lang="en-US" altLang="ja-JP" sz="2800" dirty="0"/>
              <a:t>              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　　　　　</a:t>
            </a:r>
            <a:r>
              <a:rPr lang="en-US" altLang="ja-JP" sz="2800" dirty="0"/>
              <a:t>     </a:t>
            </a:r>
            <a:r>
              <a:rPr lang="ja-JP" altLang="en-US" sz="2800" u="sng" dirty="0"/>
              <a:t>支出計　　</a:t>
            </a:r>
            <a:r>
              <a:rPr lang="en-US" altLang="ja-JP" sz="2800" u="sng" dirty="0">
                <a:solidFill>
                  <a:srgbClr val="FF0000"/>
                </a:solidFill>
              </a:rPr>
              <a:t>8,090,000</a:t>
            </a:r>
            <a:r>
              <a:rPr lang="en-US" altLang="ja-JP" sz="2800" u="sng" dirty="0"/>
              <a:t>  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6B2CD398-22C2-CEA8-1AE5-F7FC8671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7D77-7B57-7A46-B810-286687F7017E}" type="slidenum">
              <a:rPr lang="en-US" altLang="ja-JP" smtClean="0"/>
              <a:pPr>
                <a:defRPr/>
              </a:pPr>
              <a:t>6</a:t>
            </a:fld>
            <a:endParaRPr lang="en-US" altLang="ja-JP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>
            <a:extLst>
              <a:ext uri="{FF2B5EF4-FFF2-40B4-BE49-F238E27FC236}">
                <a16:creationId xmlns:a16="http://schemas.microsoft.com/office/drawing/2014/main" xmlns="" id="{27A3FFEA-5A00-E64E-95AB-6BE7F7565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85799"/>
            <a:ext cx="7543800" cy="1980000"/>
          </a:xfrm>
        </p:spPr>
        <p:txBody>
          <a:bodyPr anchor="t"/>
          <a:lstStyle/>
          <a:p>
            <a:pPr eaLnBrk="1" hangingPunct="1"/>
            <a:r>
              <a:rPr lang="ja-JP" altLang="en-US" dirty="0">
                <a:solidFill>
                  <a:srgbClr val="008000"/>
                </a:solidFill>
                <a:latin typeface="ＤＦＰ太丸ゴシック体" charset="-128"/>
                <a:ea typeface="ＤＦＰ太丸ゴシック体" charset="-128"/>
              </a:rPr>
              <a:t>　</a:t>
            </a:r>
            <a:r>
              <a:rPr lang="ja-JP" altLang="en-US" b="1" dirty="0">
                <a:solidFill>
                  <a:srgbClr val="00B050"/>
                </a:solidFill>
                <a:latin typeface="ＤＦＰ太丸ゴシック体" charset="-128"/>
                <a:ea typeface="ＤＦＰ太丸ゴシック体" charset="-128"/>
              </a:rPr>
              <a:t>私達の</a:t>
            </a:r>
            <a:r>
              <a:rPr lang="ja-JP" altLang="en-US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教会の</a:t>
            </a:r>
            <a:r>
              <a:rPr lang="en-US" altLang="ja-JP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/>
            </a:r>
            <a:br>
              <a:rPr lang="en-US" altLang="ja-JP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神学生奨学金献金実績</a:t>
            </a:r>
            <a: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/>
            </a:r>
            <a:b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  </a:t>
            </a:r>
            <a:r>
              <a:rPr lang="ja-JP" altLang="en-US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　</a:t>
            </a:r>
            <a:r>
              <a:rPr lang="ja-JP" altLang="en-US" sz="24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（献金額はご記入ください）</a:t>
            </a:r>
            <a:endParaRPr lang="ja-JP" altLang="en-US" sz="32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  <p:sp>
        <p:nvSpPr>
          <p:cNvPr id="22531" name="テキスト ボックス 4">
            <a:extLst>
              <a:ext uri="{FF2B5EF4-FFF2-40B4-BE49-F238E27FC236}">
                <a16:creationId xmlns:a16="http://schemas.microsoft.com/office/drawing/2014/main" xmlns="" id="{2D5BC6D8-8AA4-1F46-991C-DF7604F42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36703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xmlns="" id="{7BEC1738-BDF6-C383-36E7-937DA1B75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86136"/>
              </p:ext>
            </p:extLst>
          </p:nvPr>
        </p:nvGraphicFramePr>
        <p:xfrm>
          <a:off x="1524000" y="2874963"/>
          <a:ext cx="6705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xmlns="" val="3262675595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xmlns="" val="811458976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xmlns="" val="594997158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2023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2024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034662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月　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262552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席　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109491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食事代、バザー等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206854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合　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710579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940F434B-AF36-8F2C-2C33-F8B513FF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7D77-7B57-7A46-B810-286687F7017E}" type="slidenum">
              <a:rPr lang="en-US" altLang="ja-JP" smtClean="0"/>
              <a:pPr>
                <a:defRPr/>
              </a:pPr>
              <a:t>7</a:t>
            </a:fld>
            <a:endParaRPr lang="en-US" altLang="ja-JP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2CEB28C3-2388-A646-BACC-7FF26CBB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08086"/>
            <a:ext cx="7620000" cy="394031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sz="2800" dirty="0"/>
              <a:t>●　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神学生の良き学びのための祈り。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　神学部、神学校の教員スタッフの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方々のお働きのための祈り。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　神学校週間の</a:t>
            </a:r>
            <a:r>
              <a:rPr lang="ja-JP" altLang="en-US" sz="2800" dirty="0">
                <a:solidFill>
                  <a:srgbClr val="3D12F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席上献金を。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　献金袋に（指定献金の欄を利用して）。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800" dirty="0">
                <a:solidFill>
                  <a:srgbClr val="3D12F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毎月、少しずつ</a:t>
            </a:r>
            <a:r>
              <a:rPr lang="ja-JP" altLang="en-US" sz="2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でも結構です</a:t>
            </a:r>
          </a:p>
        </p:txBody>
      </p:sp>
      <p:sp>
        <p:nvSpPr>
          <p:cNvPr id="23555" name="WordArt 5">
            <a:extLst>
              <a:ext uri="{FF2B5EF4-FFF2-40B4-BE49-F238E27FC236}">
                <a16:creationId xmlns:a16="http://schemas.microsoft.com/office/drawing/2014/main" xmlns="" id="{B4133611-A7BB-F24B-89C1-C8282F6556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5791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5400" kern="10" normalizeH="1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A603AB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ＭＳ Ｐゴシック" panose="020B0600070205080204" pitchFamily="34" charset="-128"/>
            </a:endParaRPr>
          </a:p>
        </p:txBody>
      </p:sp>
      <p:sp>
        <p:nvSpPr>
          <p:cNvPr id="23556" name="テキスト ボックス 1">
            <a:extLst>
              <a:ext uri="{FF2B5EF4-FFF2-40B4-BE49-F238E27FC236}">
                <a16:creationId xmlns:a16="http://schemas.microsoft.com/office/drawing/2014/main" xmlns="" id="{AF10229F-9F86-0040-A913-961B7D01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20775"/>
            <a:ext cx="739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000" b="1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神学校のために祈りと献金を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6B87DCC-E023-BE04-C5EC-271DD4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8</a:t>
            </a:fld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新しいプレゼンテーショ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137</Words>
  <Application>Microsoft Office PowerPoint</Application>
  <PresentationFormat>画面に合わせる (4:3)</PresentationFormat>
  <Paragraphs>72</Paragraphs>
  <Slides>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新しいプレゼンテーション</vt:lpstr>
      <vt:lpstr>神学校週間によせて</vt:lpstr>
      <vt:lpstr>2024年度 日本バプテスト連盟全国壮年会連合 《神学校週間》 6月23日(日)〜6月30日(日)（毎年6月の第４主日から）  伝道者養成の働きを担いましょう  新たに神学校で学ぶ献身者が 　　　　　起こされますように祈りましょう。  　神学生奨学金献金　目標　2,500万円  </vt:lpstr>
      <vt:lpstr>2017年度　2,298万円 2018年度　1,986万円 2019年度　1,944万円 2020年度　1,603万円 2021年度　1,588万円 2022年度　1,555万円 2023年度　1,577万円 　　　　　</vt:lpstr>
      <vt:lpstr>◎無牧師の教会が増えている</vt:lpstr>
      <vt:lpstr> 24年度貸与奨学金の状況 </vt:lpstr>
      <vt:lpstr>23年度神学生貸与・給付奨学金実績</vt:lpstr>
      <vt:lpstr>　私達の教会の 神学生奨学金献金実績        　　　　　（献金額はご記入ください）</vt:lpstr>
      <vt:lpstr>PowerPoint プレゼンテーション</vt:lpstr>
    </vt:vector>
  </TitlesOfParts>
  <Company>Office 2004 体験版ユーザー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神学校週間 アッピール</dc:title>
  <dc:creator>Office 2004 体験版ユーザー</dc:creator>
  <cp:lastModifiedBy>iinominoru</cp:lastModifiedBy>
  <cp:revision>195</cp:revision>
  <cp:lastPrinted>2024-05-20T01:42:44Z</cp:lastPrinted>
  <dcterms:created xsi:type="dcterms:W3CDTF">2017-05-19T04:46:00Z</dcterms:created>
  <dcterms:modified xsi:type="dcterms:W3CDTF">2024-06-15T23:07:23Z</dcterms:modified>
</cp:coreProperties>
</file>